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1" r:id="rId37"/>
    <p:sldId id="290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Poppins" panose="00000500000000000000" pitchFamily="2" charset="-18"/>
      <p:regular r:id="rId51"/>
    </p:embeddedFont>
    <p:embeddedFont>
      <p:font typeface="Poppins Bold" panose="00000800000000000000" charset="-18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64" y="15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2.png"/><Relationship Id="rId5" Type="http://schemas.openxmlformats.org/officeDocument/2006/relationships/image" Target="../media/image4.sv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png"/><Relationship Id="rId5" Type="http://schemas.openxmlformats.org/officeDocument/2006/relationships/image" Target="../media/image4.sv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hyperlink" Target="https://github.com/dawidolko/SmartRecommender-Project-Django-React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028700" y="8906701"/>
            <a:ext cx="389508" cy="389508"/>
          </a:xfrm>
          <a:custGeom>
            <a:avLst/>
            <a:gdLst/>
            <a:ahLst/>
            <a:cxnLst/>
            <a:rect l="l" t="t" r="r" b="b"/>
            <a:pathLst>
              <a:path w="389508" h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752082" y="8906701"/>
            <a:ext cx="389508" cy="389508"/>
          </a:xfrm>
          <a:custGeom>
            <a:avLst/>
            <a:gdLst/>
            <a:ahLst/>
            <a:cxnLst/>
            <a:rect l="l" t="t" r="r" b="b"/>
            <a:pathLst>
              <a:path w="389508" h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Freeform 8"/>
          <p:cNvSpPr/>
          <p:nvPr/>
        </p:nvSpPr>
        <p:spPr>
          <a:xfrm>
            <a:off x="6225709" y="5620273"/>
            <a:ext cx="5836567" cy="3908088"/>
          </a:xfrm>
          <a:custGeom>
            <a:avLst/>
            <a:gdLst/>
            <a:ahLst/>
            <a:cxnLst/>
            <a:rect l="l" t="t" r="r" b="b"/>
            <a:pathLst>
              <a:path w="5360472" h="3666212">
                <a:moveTo>
                  <a:pt x="0" y="0"/>
                </a:moveTo>
                <a:lnTo>
                  <a:pt x="5360473" y="0"/>
                </a:lnTo>
                <a:lnTo>
                  <a:pt x="5360473" y="3666212"/>
                </a:lnTo>
                <a:lnTo>
                  <a:pt x="0" y="3666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94"/>
            </a:stretch>
          </a:blipFill>
          <a:effectLst>
            <a:softEdge rad="31750"/>
          </a:effectLst>
        </p:spPr>
        <p:txBody>
          <a:bodyPr/>
          <a:lstStyle/>
          <a:p>
            <a:endParaRPr lang="pl-P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7719" y="2872460"/>
            <a:ext cx="11992551" cy="184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pl-PL" sz="7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 PROJECT DJANGO REACT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2847" y="2274935"/>
            <a:ext cx="1092229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pl-PL" sz="2300" spc="1104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 PROJECT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13373" y="4717280"/>
            <a:ext cx="906124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DAWID OLKO &amp; PIOTR SMOŁA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4770" y="1919671"/>
            <a:ext cx="12638459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Tables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3551" y="2756063"/>
            <a:ext cx="16327648" cy="6400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współczynniki podobieństwa między produktami dla algorytmów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content-based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UserProductRecommendation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spersonalizowane rekomendacje dla użytkowników z wynikami dopasowania.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RecommendationSettings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użytkownikom wybór aktywnego algorytmu rekomendacji.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implementuje autorski algorytm Market Basket Analysis, przechowując reguły asocjacyjne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lift) dla produktów często kupowanych razem.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UserInteraction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loguje wszystkie interakcje użytkowników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add_to_cart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dla poprawy jakości rekomendacji.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PurchaseProbability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SalesForecast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UserPurchasePattern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ProductDemandForecast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implementują zaawansowane modele probabilistyczne do przewidywania zachowań użytkowników i prognozowania sprzedaży.</a:t>
            </a:r>
          </a:p>
          <a:p>
            <a:pPr algn="just">
              <a:lnSpc>
                <a:spcPts val="4249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Połączenie autorskich implementacji z gotowymi rozwiązaniami pozwala na optymalne dopasowanie algorytmów do specyfiki biznesowej. Modele probabilistyczne wykorzystują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predykcji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ze względu na ich odporność na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overfitting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możliwość interpretacji ważności cech. K-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segmentacji klientów został wybrany za prostotę implementacji i skuteczność w identyfikacji wzorców zakupowych.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5936" y="2226421"/>
            <a:ext cx="11556127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1997" y="3405265"/>
            <a:ext cx="14124004" cy="531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(CF) to algorytm rekomendacji bazujący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zachowaniach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podobnych użytkowników - zakłada, że użytkownicy o podobnych preferencjach w przeszłości będą mieć podobne gusty w przyszłości. System analizuje historię zakupów wszystkich użytkowników i znajduje podobieństwa między nimi, generując rekomendacje typu "Klienci którzy kupili X, również kupili Y". W naszym systemie CF jest używany do rekomendacji produktów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dashboardzie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klienta, personalizowanych sugestii po dodaniu do koszyka oraz automatycznego generowania rekomendacji po każdym zamówieniu. Administrator może wybrać CF jako aktywny algorytm rekomendacji w panelu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CF działa najlepiej gdy mamy dużą bazę użytkowników z historią zakupów.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115800" y="3547691"/>
            <a:ext cx="5524961" cy="4588062"/>
          </a:xfrm>
          <a:custGeom>
            <a:avLst/>
            <a:gdLst/>
            <a:ahLst/>
            <a:cxnLst/>
            <a:rect l="l" t="t" r="r" b="b"/>
            <a:pathLst>
              <a:path w="4791720" h="4049003">
                <a:moveTo>
                  <a:pt x="0" y="0"/>
                </a:moveTo>
                <a:lnTo>
                  <a:pt x="4791720" y="0"/>
                </a:lnTo>
                <a:lnTo>
                  <a:pt x="4791720" y="4049003"/>
                </a:lnTo>
                <a:lnTo>
                  <a:pt x="0" y="4049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1932784"/>
            <a:ext cx="12176431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implementacja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9752" y="2781300"/>
            <a:ext cx="10955770" cy="6939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Implementacja CF znajduje się w recommendation_views.py w funkcji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process_collaborative_filtering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(), która pobiera dane wszystkich użytkowników i produktów z bazy danych. System buduje macierz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gdzie wiersze to użytkownicy, kolumny to produkty, a wartości to ilości zakupionych produktów. Macierz jest konwertowana do formatu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obliczane jest podobieństwo cosinusowe między produktami (nie użytkownikami). Wyniki podobieństwa powyżej progu 0.1 są zapisywane do tabeli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typem 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’.</a:t>
            </a:r>
          </a:p>
          <a:p>
            <a:pPr algn="l">
              <a:lnSpc>
                <a:spcPts val="4249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Wybór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item-based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CF zamiast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user-based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wynika z większej stabilności - produkty zmieniają się rzadziej niż preferencje użytkowników.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cosine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użyty ze względu na optymalizację dla macierzy rzadkich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proven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reliability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Próg 0.1 został empirycznie dobrany jako kompromis między jakością rekomendacji a ich różnorodnością, eliminując słabe korelacje przy zachowaniu wystarczającej liczby sugestii.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496800" y="4000500"/>
            <a:ext cx="5331330" cy="3640475"/>
          </a:xfrm>
          <a:custGeom>
            <a:avLst/>
            <a:gdLst/>
            <a:ahLst/>
            <a:cxnLst/>
            <a:rect l="l" t="t" r="r" b="b"/>
            <a:pathLst>
              <a:path w="5506840" h="3545028">
                <a:moveTo>
                  <a:pt x="0" y="0"/>
                </a:moveTo>
                <a:lnTo>
                  <a:pt x="5506840" y="0"/>
                </a:lnTo>
                <a:lnTo>
                  <a:pt x="5506840" y="3545028"/>
                </a:lnTo>
                <a:lnTo>
                  <a:pt x="0" y="3545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216" y="1909653"/>
            <a:ext cx="15240518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macierz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user-product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602075" y="2705100"/>
                <a:ext cx="11597451" cy="73013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079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Macierz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user-product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to dwuwymiarowa struktura danych gdzie każdy wiersz reprezentuje użytkownika, każda kolumna reprezentuje produkt, a wartości to ilości zakupionych produktów (0 jeśli nie kupiono). Macierz jest budowana z tabeli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OrderProduct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konwertowana do formatu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NumPy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wydajnych obliczeń matematycznych. Podobieństwo cosinusowe jest obliczane między kolumnami macierzy (produktami), co pozwala znaleźć produkty o podobnych wzorcach zakupowych. Wzór podobieństwa cosinusowego: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0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sz="2000" i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Θ</m:t>
                            </m:r>
                          </m:e>
                        </m:d>
                      </m:e>
                    </m:func>
                    <m:r>
                      <a:rPr lang="pl-PL" sz="20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</m:t>
                    </m:r>
                    <m:f>
                      <m:fPr>
                        <m:ctrlPr>
                          <a:rPr lang="pl-PL" sz="20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𝐴</m:t>
                            </m:r>
                            <m: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 ∗ </m:t>
                            </m:r>
                            <m: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pl-PL" sz="2000" i="1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l-PL" sz="2000" i="1" dirty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Poppins"/>
                                        <a:cs typeface="Poppins"/>
                                        <a:sym typeface="Poppins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2000" i="1" dirty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Poppins"/>
                                        <a:cs typeface="Poppins"/>
                                        <a:sym typeface="Poppins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pl-PL" sz="2000" i="1" dirty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Poppins"/>
                                        <a:cs typeface="Poppins"/>
                                        <a:sym typeface="Poppins"/>
                                      </a:rPr>
                                    </m:ctrlPr>
                                  </m:dPr>
                                  <m:e>
                                    <m:r>
                                      <a:rPr lang="pl-PL" sz="2000" i="1" dirty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  <a:ea typeface="Poppins"/>
                                        <a:cs typeface="Poppins"/>
                                        <a:sym typeface="Poppins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gdzie A i B to wektory reprezentujące produkty. Produkty z wysokim podobieństwem (&gt;0.1) są zapisywane jako potencjalne rekomendacje w tabeli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ProductSimilarity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>
                  <a:lnSpc>
                    <a:spcPts val="4079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Podobieństwo cosinusowe jest idealne dla macierzy zakupowych, ponieważ ignoruje wielkość wektorów, koncentrując się na wzorcach preferencji. Wzór normalizuje różnice w popularności produktów, zapewniając fair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comparison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między bestselerami 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niche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products. Konwersja do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NumPy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umożliwia wykorzystanie zoptymalizowanych bibliotek BLAS/LAPACK, co drastycznie przyspiesza obliczenia macierzowe.</a:t>
                </a: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75" y="2705100"/>
                <a:ext cx="11597451" cy="7301358"/>
              </a:xfrm>
              <a:prstGeom prst="rect">
                <a:avLst/>
              </a:prstGeom>
              <a:blipFill>
                <a:blip r:embed="rId11"/>
                <a:stretch>
                  <a:fillRect l="-1367" r="-1840" b="-117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145" y="2199469"/>
            <a:ext cx="12445710" cy="5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Content-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Based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implementacja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6661" y="3234671"/>
            <a:ext cx="14183999" cy="5448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09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custom_recommendation_engine.py jest zaimplementowany w klasie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CustomContentBasedFilter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manualną ekstrakcją cech. Funkcja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generate_similarities_for_all_products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tworzy wektory cech na podstawie kategorii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tagów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produktu używając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extract_features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która dodaje cechy typu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",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_" i przedziały cenowe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price_low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/medium/high). Podobieństwo jest obliczane przez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calculate_product_similarity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używając indeksu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intersection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między zbiorami cech dwóch produktów.</a:t>
            </a:r>
          </a:p>
          <a:p>
            <a:pPr algn="just">
              <a:lnSpc>
                <a:spcPts val="3909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Indeks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wybrany jako najbardziej intuicyjna metryka dla porównywania zbiorów kategorycznych cech produktów. W przeciwieństwie do TF-IDF czy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embeddings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doskonale sprawdza się dla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(kategorie,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tagi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ceny). Manualna ekstrakcja cech zapewnia kontrolę nad tym, które atrybuty produktów są uznawane za istotne dla podobieństwa, co pozwala na business-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driven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engineering.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049000" y="3971189"/>
            <a:ext cx="6439360" cy="4020128"/>
          </a:xfrm>
          <a:custGeom>
            <a:avLst/>
            <a:gdLst/>
            <a:ahLst/>
            <a:cxnLst/>
            <a:rect l="l" t="t" r="r" b="b"/>
            <a:pathLst>
              <a:path w="4902185" h="3131271">
                <a:moveTo>
                  <a:pt x="0" y="0"/>
                </a:moveTo>
                <a:lnTo>
                  <a:pt x="4902185" y="0"/>
                </a:lnTo>
                <a:lnTo>
                  <a:pt x="4902185" y="3131270"/>
                </a:lnTo>
                <a:lnTo>
                  <a:pt x="0" y="3131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082410"/>
            <a:ext cx="14152080" cy="5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Content-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Based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podobieństwo produktów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917825" y="3056412"/>
                <a:ext cx="9888971" cy="654961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Podobieństwo produktów w CBF jest obliczane przez manualną implementację indeksu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Jaccarda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funkcji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calculate_product_similarity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(). Każdy produkt jest reprezentowany jako zbiór (set) cech zawierający nazwy kategorii,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tagi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oraz przedział cenowy.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𝑃𝑜𝑑𝑜𝑏𝑖𝑒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ń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𝑠𝑡𝑤𝑜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= </m:t>
                    </m:r>
                    <m:f>
                      <m:f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𝑙𝑒𝑛</m:t>
                        </m:r>
                        <m:d>
                          <m:dPr>
                            <m:ctrl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noProof="0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𝑖𝑛𝑡𝑒𝑟𝑠𝑒𝑐𝑡𝑖𝑜𝑛</m:t>
                            </m:r>
                            <m:d>
                              <m:dPr>
                                <m:ctrlP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</m:ctrlPr>
                              </m:dPr>
                              <m:e>
                                <m: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𝑓𝑒𝑎𝑡𝑢𝑟𝑒𝑠</m:t>
                                </m:r>
                                <m: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1, </m:t>
                                </m:r>
                                <m: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𝑓𝑒𝑎𝑡𝑢𝑟𝑒𝑠</m:t>
                                </m:r>
                                <m: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pl-PL" sz="20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𝑙𝑒𝑛</m:t>
                        </m:r>
                        <m:d>
                          <m:dPr>
                            <m:ctrlP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𝑢𝑛𝑖𝑜𝑛</m:t>
                            </m:r>
                            <m:d>
                              <m:dPr>
                                <m:ctrlP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</m:ctrlPr>
                              </m:dPr>
                              <m:e>
                                <m: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𝑓𝑒𝑎𝑡𝑢𝑟𝑒𝑠</m:t>
                                </m:r>
                                <m: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1, </m:t>
                                </m:r>
                                <m: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𝑓𝑒𝑎𝑡𝑢𝑟𝑒𝑠</m:t>
                                </m:r>
                                <m:r>
                                  <a:rPr lang="pl-PL" sz="2000" i="1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Tylko pary produktów z podobieństwem powyżej progu 0.2 są zapisywane do tabeli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ProductSimilarity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typem '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content_based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'. System tworzy dwukierunkowe podobieństwa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dPr>
                      <m:e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𝐴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→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𝐵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𝑖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𝐵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→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𝐴</m:t>
                        </m:r>
                      </m:e>
                    </m:d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każdej pary. CBF automatycznie aktualizuje podobieństwa gdy użytkownik dodaje produkt do koszyka przez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update_user_cb_recommendations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w signals.py, zapewniając personalizowane rekomendacje na podstawie interakcji użytkownika.</a:t>
                </a:r>
              </a:p>
              <a:p>
                <a:pPr>
                  <a:lnSpc>
                    <a:spcPct val="1200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Próg 0.2 dla indeksu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Jaccarda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oznacza, że produkty muszą dzielić co najmniej 20% wspólnych cech, co empirycznie zapewnia sensowne rekomendacje przy unikaniu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over-recommendation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Dwukierunkowe podobieństwa (A→B i B→A) są tworzone dla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symmetrii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choć w praktyce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Jaccard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symetryczny - to rozwiązanie przygotowuje system na ewentualne asymetryczne metryki w przyszłości.</a:t>
                </a: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25" y="3056412"/>
                <a:ext cx="9888971" cy="6549613"/>
              </a:xfrm>
              <a:prstGeom prst="rect">
                <a:avLst/>
              </a:prstGeom>
              <a:blipFill>
                <a:blip r:embed="rId11"/>
                <a:stretch>
                  <a:fillRect l="-1603" t="-558" r="-1418" b="-139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81350"/>
            <a:ext cx="14152080" cy="60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5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Porównanie CF vs CBF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4040" y="3771900"/>
            <a:ext cx="13106400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używa biblioteki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cosine_similarity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macierzy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user-item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wymaga historii zamówień wielu użytkowników, odkrywa nieoczekiwane wzorce ale ma problem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start.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w pełni manualną implementacją używającą indeksu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działa od razu dla nowych produktów, nie wymaga danych innych użytkowników ale ogranicza się do podobnych cech. Nasz system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pozwala administratorowi przełączać między algorytmami - CBF oznaczony jako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vs CF jako "Library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". Po zmianie algorytmu system automatycznie przelicza podobieństwa i generuje nowe rekomendacje dla wszystkich użytkowników. CBF idealny dla nowych sklepów, CF dla dojrzałych platform z dużą bazą użytkowników.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430000" y="4305300"/>
            <a:ext cx="5601160" cy="3582904"/>
          </a:xfrm>
          <a:custGeom>
            <a:avLst/>
            <a:gdLst/>
            <a:ahLst/>
            <a:cxnLst/>
            <a:rect l="l" t="t" r="r" b="b"/>
            <a:pathLst>
              <a:path w="5247355" h="3351748">
                <a:moveTo>
                  <a:pt x="0" y="0"/>
                </a:moveTo>
                <a:lnTo>
                  <a:pt x="5247355" y="0"/>
                </a:lnTo>
                <a:lnTo>
                  <a:pt x="5247355" y="3351748"/>
                </a:lnTo>
                <a:lnTo>
                  <a:pt x="0" y="3351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11426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Panel admina - wybór algorytmu (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AdminStatistics.jsx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przełączanie CF/CBF)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4704" y="3516492"/>
            <a:ext cx="9345042" cy="564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Panel administratora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wybór aktywnego algorytmu rekomendacji między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radio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buttons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Po wybraniu algorytmu admin klika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", co wywołuje POST do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recommendation-settings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zapisując preferencję w tabeli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RecommendationSettings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automatycznie przetwarza podobieństwa produktów wywołując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process-recommendations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i aktualizuje tabele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UserProductRecommendation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Administrator widzi live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rekomendacji z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dla wybranego algorytmu. Zmiana algorytmu wpływa na wszystkie rekomendacje w systemie -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klienta, sugestie w koszyku i personalizowane propozycje.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658600" y="4458645"/>
            <a:ext cx="5850371" cy="3137158"/>
          </a:xfrm>
          <a:custGeom>
            <a:avLst/>
            <a:gdLst/>
            <a:ahLst/>
            <a:cxnLst/>
            <a:rect l="l" t="t" r="r" b="b"/>
            <a:pathLst>
              <a:path w="5378647" h="2843959">
                <a:moveTo>
                  <a:pt x="0" y="0"/>
                </a:moveTo>
                <a:lnTo>
                  <a:pt x="5378647" y="0"/>
                </a:lnTo>
                <a:lnTo>
                  <a:pt x="5378647" y="2843960"/>
                </a:lnTo>
                <a:lnTo>
                  <a:pt x="0" y="284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2114049"/>
            <a:ext cx="11109631" cy="557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893551" y="2977256"/>
                <a:ext cx="10439401" cy="65030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400"/>
                  </a:lnSpc>
                </a:pP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Association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Rules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to manualna implementacja algorytmu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Apriori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CustomAssociationRules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class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identyfikująca produkty często kupowane razem. System analizuje rzeczywiste transakcje z tabel Order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OrderProduct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budując listę krotek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product_ids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dla każdego zamówienia. Algorytm ma parametry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min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⁡_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𝑠𝑢𝑝𝑝𝑜𝑟𝑡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=0.01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min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⁡_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𝑐𝑜𝑛𝑓𝑖𝑑𝑒𝑛𝑐𝑒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=0.1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z ograniczeniami wydajności (max 2000 transakcji, 15 produktów na transakcję). Reguły są przechowywane w modelu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ProductAssociation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metrykami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lift. W koszyku zakupów reguły napędzają sekcję "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Frequently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Bought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Together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CartContent.jsx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poprzez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endpoint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/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frequently-bought-together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/. Cały algorytm jest napisany od podstaw bez użycia bibliotek zewnętrznych jak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mlxtend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czy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apyori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algn="l">
                  <a:lnSpc>
                    <a:spcPts val="3400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Algorytm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Apriori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standardem dla analizy koszykowej ze względu na matematyczną solidność i interpretowalność wyników. Manualna implementacja pozwala na fine-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tuning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parametrów dla specyfiki e-commerce oraz optymalizację wydajności. Niskie progi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=0.01,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=0.1) zapewniają wykrycie nawet rzadkich ale istotnych asocjacji produktowych</a:t>
                </a: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51" y="2977256"/>
                <a:ext cx="10439401" cy="6503062"/>
              </a:xfrm>
              <a:prstGeom prst="rect">
                <a:avLst/>
              </a:prstGeom>
              <a:blipFill>
                <a:blip r:embed="rId11"/>
                <a:stretch>
                  <a:fillRect l="-1519" r="-1051" b="-15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1179" y="2165741"/>
            <a:ext cx="14145642" cy="1142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metryki (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Lift)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1780158" y="3800328"/>
                <a:ext cx="14487614" cy="462459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𝑆𝑢𝑝𝑝𝑜𝑟𝑡</m:t>
                    </m:r>
                    <m:r>
                      <a:rPr 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=</m:t>
                    </m:r>
                    <m:f>
                      <m:fPr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𝑐𝑜𝑢𝑛𝑡</m:t>
                        </m:r>
                        <m:r>
                          <m:rPr>
                            <m:lit/>
                          </m:r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𝑏𝑜𝑡h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𝑡𝑜𝑡𝑎𝑙</m:t>
                        </m:r>
                        <m:r>
                          <m:rPr>
                            <m:lit/>
                          </m:r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𝑡𝑟𝑎𝑛𝑠𝑎𝑐𝑡𝑖𝑜𝑛𝑠</m:t>
                        </m:r>
                      </m:den>
                    </m:f>
                    <m:r>
                      <a:rPr lang="pl-PL" sz="20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mierzy częstość występowania pary produktów w wszystkich zamówieniach.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𝐶𝑜𝑛𝑓𝑖𝑑𝑒𝑛𝑐𝑒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=</m:t>
                    </m:r>
                    <m:f>
                      <m:f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𝑐𝑜𝑢𝑛𝑡</m:t>
                        </m:r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𝑏𝑜𝑡h</m:t>
                        </m:r>
                      </m:num>
                      <m:den>
                        <m:r>
                          <a:rPr lang="pl-PL" sz="20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𝑐𝑜𝑢𝑛𝑡</m:t>
                        </m:r>
                        <m:r>
                          <m:rPr>
                            <m:lit/>
                          </m:rPr>
                          <a:rPr lang="pl-PL" sz="2000" i="1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𝑓𝑖𝑟𝑠𝑡</m:t>
                        </m:r>
                      </m:den>
                    </m:f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określa prawdopodobieństwo kupienia drugiego produktu po kupnie pierwszego.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𝐿𝑖𝑓𝑡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</m:t>
                    </m:r>
                    <m:f>
                      <m:f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𝑠𝑢𝑝𝑝𝑜𝑟𝑡</m:t>
                        </m:r>
                      </m:num>
                      <m:den>
                        <m:d>
                          <m:dPr>
                            <m:ctrlP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𝑠𝑢𝑝𝑝𝑜𝑟𝑡</m:t>
                            </m:r>
                            <m:r>
                              <m:rPr>
                                <m:lit/>
                              </m:rP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𝑝𝑟𝑜𝑑𝑢𝑐𝑡</m:t>
                            </m:r>
                            <m: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1 ∗ </m:t>
                            </m:r>
                            <m:r>
                              <a:rPr lang="pl-PL" sz="2000" i="1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𝑠𝑢𝑝𝑝𝑜𝑟𝑡</m:t>
                            </m:r>
                            <m:r>
                              <m:rPr>
                                <m:lit/>
                              </m:rP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𝑝𝑟𝑜𝑑𝑢𝑐𝑡</m:t>
                            </m:r>
                            <m:r>
                              <a:rPr lang="pl-PL" sz="2000" i="1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2</m:t>
                            </m:r>
                          </m:e>
                        </m:d>
                      </m:den>
                    </m:f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wskazuje siłę reguły względem przypadku - &gt;1 pozytywna korelacja, =1 brak zależności, &lt;1 negatywna korelacja. W implementacji _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generate_rules_from_itemsets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system analizuje tylko 2-itemsets 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frequent_itemsets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oblicza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obu kierunków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dPr>
                      <m:e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𝐴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→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𝐵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𝑖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 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𝐵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→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𝐴</m:t>
                        </m:r>
                      </m:e>
                    </m:d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tworzy reguły tylko dla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𝑐𝑜𝑛𝑓𝑖𝑑𝑒𝑛𝑐𝑒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≥</m:t>
                    </m:r>
                    <m:func>
                      <m:func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sz="2000" i="0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𝑐𝑜𝑛𝑓𝑖𝑑𝑒𝑛𝑐𝑒</m:t>
                        </m:r>
                      </m:e>
                    </m:func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Metryki są wyświetlane w panelu administratora sortowane według lift, a w koszyku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pokazywana jako procent obok każdej rekomendacji.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 trzy metryki stanowią kompleksowy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framework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oceny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association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rules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eliminuje reguły oparte na zbyt małych próbach,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mierzy praktyczną użyteczność reguły dla cross-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selling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a lift wykrywa prawdziwe korelacje vs przypadkowe współwystępowanie. Wzory pochodzą z teorii prawdopodobieństwa i są standardem w analizie sprzedaży od dekad.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58" y="3800328"/>
                <a:ext cx="14487614" cy="4624599"/>
              </a:xfrm>
              <a:prstGeom prst="rect">
                <a:avLst/>
              </a:prstGeom>
              <a:blipFill>
                <a:blip r:embed="rId10"/>
                <a:stretch>
                  <a:fillRect l="-1052" r="-1094" b="-250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9940862" y="3611129"/>
            <a:ext cx="6996609" cy="3874372"/>
          </a:xfrm>
          <a:custGeom>
            <a:avLst/>
            <a:gdLst/>
            <a:ahLst/>
            <a:cxnLst/>
            <a:rect l="l" t="t" r="r" b="b"/>
            <a:pathLst>
              <a:path w="6996609" h="3874372">
                <a:moveTo>
                  <a:pt x="0" y="0"/>
                </a:moveTo>
                <a:lnTo>
                  <a:pt x="6996609" y="0"/>
                </a:lnTo>
                <a:lnTo>
                  <a:pt x="6996609" y="3874373"/>
                </a:lnTo>
                <a:lnTo>
                  <a:pt x="0" y="3874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9569" y="2083342"/>
            <a:ext cx="780391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5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PROJEKCIE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7320" y="3430602"/>
            <a:ext cx="7889165" cy="471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SmartRecommender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pełnowymiarowy sklep internetowy zbudowany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+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Główną cechą jest zaimplementowanie 6 różnych algorytmów uczenia maszynowego do rekomendacji produktów. System automatycznie analizuje zachowania użytkowników, generuje personalizowane sugestie i przewiduje trendy sprzedażowe. Administratorzy mogą przełączać między algorytmami i monitorować skuteczność rekomendacji w czasie rzeczywistym. Projekt zawiera również zaawansowane funkcje jak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analizę sentymentu opinii oraz predykcję ryzyka utraty klientów.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2052331"/>
            <a:ext cx="14152080" cy="110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algorytm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Apriori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(Implementacja w custom_recommendation_engine.py)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1326934" y="3604150"/>
                <a:ext cx="15652089" cy="4758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400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Manualna implementacja algorytmu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Apriori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klasie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CustomAssociationRules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składa się z dwóch głównych etapów. _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find_frequent_itemsets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najpierw liczy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frequent_items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(pojedyncze produkty) filtrując według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min_support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następnie _generate_2_itemsets() tworzy pary produktów 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frequent_items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oblicza ich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_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generate_rules_from_itemsets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iteruje przez frequent_2_itemsets, dla każdej pary (item1, item2) oblicza confidence_1_to_2 i confidence_2_to_1 oraz wspólny lift. Algorytm tworzy reguły dla obu kierunków jeśli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𝑐𝑜𝑛𝑓𝑖𝑑𝑒𝑛𝑐𝑒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≥</m:t>
                    </m:r>
                    <m:func>
                      <m:func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sz="2000" i="0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min</m:t>
                        </m:r>
                      </m:fName>
                      <m:e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err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𝑐𝑜𝑛𝑓𝑖𝑑𝑒𝑛𝑐𝑒</m:t>
                        </m:r>
                      </m:e>
                    </m:func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Funkcja zwraca listę słowników z kluczami: product_1, product_2,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support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lift. Cała implementacja jest w czystym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Pythonie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bez bibliotek zewnętrznych, zoptymalizowana dla wydajności z ograniczeniami na liczbę transakcji i produktów.</a:t>
                </a:r>
              </a:p>
              <a:p>
                <a:pPr algn="just">
                  <a:lnSpc>
                    <a:spcPts val="34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Dwufazowe podejście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Apriori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frequent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→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rules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jest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mathematically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sound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computationally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efficient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Ograniczenie do 2-itemsets jest praktycznym kompromisem - 3+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itemsets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są rzadkie w e-commerce i trudne do interpretacji przez klientów. Algorytm eliminuje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computation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overhead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zewnętrznych bibliotek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mlxtend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apyori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przy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przy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zachowaniu pełnej kontroli nad optymalizacjami specyficznymi dla domeny e-commerce.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934" y="3604150"/>
                <a:ext cx="15652089" cy="4758995"/>
              </a:xfrm>
              <a:prstGeom prst="rect">
                <a:avLst/>
              </a:prstGeom>
              <a:blipFill>
                <a:blip r:embed="rId10"/>
                <a:stretch>
                  <a:fillRect l="-1013" r="-974" b="-23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59" y="2183854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automatyczna aktualizacja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signals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trigger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 zamówieniu)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3054889" y="3908653"/>
                <a:ext cx="12178221" cy="47697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400"/>
                  </a:lnSpc>
                </a:pP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System automatycznie regeneruje wszystkie reguły asocjacji po każdym zamówieniu przez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signal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@receiver(post_save,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sender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=Order) w signals.py wywołujący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generate_association_rules_after_order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(). Funkcja pobiera ostatnie 1000 zamówień, buduje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transactions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listę list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product_ids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usuwa wszystkie stare reguły (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ProductAssociation.objects.all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().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delete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()) i tworzy nowe używając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CustomAssociationRules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min</m:t>
                    </m:r>
                    <m: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⁡</m:t>
                    </m:r>
                    <m:r>
                      <m:rPr>
                        <m:lit/>
                      </m:rP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3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𝑠𝑢𝑝𝑝𝑜𝑟𝑡</m:t>
                    </m:r>
                    <m: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=0.01</m:t>
                    </m:r>
                  </m:oMath>
                </a14:m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min</m:t>
                    </m:r>
                    <m: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⁡</m:t>
                    </m:r>
                    <m:r>
                      <m:rPr>
                        <m:lit/>
                      </m:rP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3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𝑐𝑜𝑛𝑓𝑖𝑑𝑒𝑛𝑐𝑒</m:t>
                    </m:r>
                    <m:r>
                      <a:rPr lang="pl-PL" sz="23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=0.1</m:t>
                    </m:r>
                  </m:oMath>
                </a14:m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). Administrator może ręcznie zaktualizować reguły w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AdminStatistics.jsx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klikając "Update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Rules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 co wywołuje POST do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UpdateAssociationRulesAPI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Endpoint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zwraca informacje o utworzonych regułach z flagą "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Apriori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3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Implementation</a:t>
                </a:r>
                <a:r>
                  <a:rPr lang="pl-PL" sz="23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". Automatyzacja zapewnia że rekomendacje w koszyku są zawsze aktualne, choć pełne przeliczenie może być kosztowne dla dużych baz danych.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889" y="3908653"/>
                <a:ext cx="12178221" cy="4769767"/>
              </a:xfrm>
              <a:prstGeom prst="rect">
                <a:avLst/>
              </a:prstGeom>
              <a:blipFill>
                <a:blip r:embed="rId10"/>
                <a:stretch>
                  <a:fillRect l="-1451" t="-766" r="-1502" b="-281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24058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Frequently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Bought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Together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(Zastosowanie w koszyku zakupów)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6919" y="3619500"/>
            <a:ext cx="15105422" cy="519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Funkcja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Bought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Together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CartContent.jsx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wykorzystuje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FrequentlyBoughtTogetherAPI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association_views.py. System pobiera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koszyka i dla każdego produktu szuka reguł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ProductAssociation.objects.filter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(product_1_id=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order_by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('-lift', '-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'). Rekomendacje są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deduplikowane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seen_product_ids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sortowane według lift następnie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Każda rekomendacja wyświetla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ProductSerializer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).data wraz z metrykami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lift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zaokrąglonymi do odpowiedniej precyzji. Sekcja pojawia się tylko gdy koszyk zawiera produkty i istnieją reguły asocjacji. Klienci mogą bezpośrednio dodawać produkty przyciskiem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z widocznym wskaźnikiem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procentach, co zwiększa cross-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selling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średnią wartość zamówienia.</a:t>
            </a:r>
          </a:p>
          <a:p>
            <a:pPr algn="just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Sortowanie według lift, potem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priorytetyzuje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rekomendacje o najsilniejszych korelacjach przy uwzględnieniu praktycznej użyteczności. Wyświetlanie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procent czyni algorytm transparentnym dla klientów, budując zaufanie do systemu. Integracja w czasie rzeczywistym z koszykiem maksymalizuje szanse konwersji w momencie największego zainteresowania zakupem.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7960" y="2121267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 (Wyszukiwanie rozmyte z tolerancją błędów)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5966" y="3593470"/>
            <a:ext cx="15902496" cy="519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manualna implementacja algorytmu wyszukiwania rozmytego w klasie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CustomFuzzySearch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custom_recommendation_engine.py umożliwiająca znajdowanie produktów pomimo błędów ortograficznych. System implementuje własny algorytm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używając kombinacji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character-level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Levenshtein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-podobny) bez zewnętrznych bibliotek. Algorytm przeszukuje nazwy, opisy, kategorie i specyfikacje produktów z wagami: nazwa 40%, opis 30%, kategoria 20%, specyfikacje 10%. Użytkownicy mogą kontrolować precyzję przez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fuzzy_threshold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(domyślnie 0.6) oraz filtrować według przedziałów cenowych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FuzzySearchAPIView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ogranicza obliczenia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tekstów dłuższych niż 100 znaków dla wydajności.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zmniejsza liczbę pustych wyników i poprawia UX poprzez tolerancję błędów pisowni.</a:t>
            </a:r>
          </a:p>
          <a:p>
            <a:pPr algn="just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Kombinacja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word-level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character-level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łączy zalety obu podejść -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semantic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relevance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typo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tolerance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Wagi atrybutów (40/30/20/10) odzwierciedlają ich ważność dla użytkowników e-commerce, gdzie nazwa produktu jest najważniejsza. Manualna implementacja eliminuje zależności i umożliwia optymalizacje specyficzne dla wyszukiwania produktów.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5238" y="1988460"/>
            <a:ext cx="15517523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algorytm podobieństwa (</a:t>
            </a: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calculate_fuzzy_score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() w custom_recommendation_engine.py)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1344647" y="3543300"/>
                <a:ext cx="15316200" cy="50438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Funkcja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calculate_fuzzy_score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CustomFuzzySearch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implementuje trzystopniowy algorytm podobieństwa tekstu. Pierwszy etap sprawdza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exact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query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==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text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zwracając 1.0, następnie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substring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match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query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in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text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zwracający 0.9. Drugi etap oblicza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word_score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stosunek dopasowanych słów: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𝑙𝑒𝑛</m:t>
                        </m:r>
                        <m:d>
                          <m:dPr>
                            <m:ctrl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noProof="0" dirty="0" err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𝑞𝑢𝑒𝑟𝑦</m:t>
                            </m:r>
                            <m:r>
                              <m:rPr>
                                <m:lit/>
                              </m:r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noProof="0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𝑤𝑜𝑟𝑑𝑠</m:t>
                            </m:r>
                            <m:r>
                              <a:rPr lang="pl-PL" sz="2000" i="1" noProof="0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.</m:t>
                            </m:r>
                            <m:r>
                              <a:rPr lang="pl-PL" sz="2000" i="1" noProof="0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𝑖𝑛𝑡𝑒𝑟𝑠𝑒𝑐𝑡𝑖𝑜𝑛</m:t>
                            </m:r>
                            <m:d>
                              <m:dPr>
                                <m:ctrlPr>
                                  <a:rPr lang="pl-PL" sz="2000" i="1" noProof="0" dirty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</m:ctrlPr>
                              </m:dPr>
                              <m:e>
                                <m:r>
                                  <a:rPr lang="pl-PL" sz="2000" i="1" noProof="0" dirty="0" err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𝑡𝑒𝑥𝑡</m:t>
                                </m:r>
                                <m:r>
                                  <m:rPr>
                                    <m:lit/>
                                  </m:rPr>
                                  <a:rPr lang="pl-PL" sz="2000" i="1" noProof="0" dirty="0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_</m:t>
                                </m:r>
                                <m:r>
                                  <a:rPr lang="pl-PL" sz="2000" i="1" noProof="0" dirty="0" err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Poppins"/>
                                    <a:cs typeface="Poppins"/>
                                    <a:sym typeface="Poppins"/>
                                  </a:rPr>
                                  <m:t>𝑤𝑜𝑟𝑑𝑠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𝑙𝑒𝑛</m:t>
                        </m:r>
                        <m:d>
                          <m:dPr>
                            <m:ctrlPr>
                              <a:rPr lang="pl-PL" sz="2000" i="1" noProof="0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noProof="0" dirty="0" err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𝑞𝑢𝑒𝑟𝑦</m:t>
                            </m:r>
                            <m:r>
                              <m:rPr>
                                <m:lit/>
                              </m:r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noProof="0" dirty="0" err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𝑤𝑜𝑟𝑑𝑠</m:t>
                            </m:r>
                          </m:e>
                        </m:d>
                      </m:den>
                    </m:f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.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Trzeci etap używa _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calculate_character_similarity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implementującej algorytm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dynamic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programming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podobny do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Levenshtein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distance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optymalizacją pamięci (tylko dwa rzędy macierzy). Końcowy wynik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 sz="2000" i="0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noProof="0" dirty="0" err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𝑤𝑜𝑟𝑑</m:t>
                            </m:r>
                            <m:r>
                              <m:rPr>
                                <m:lit/>
                              </m:r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noProof="0" dirty="0" err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𝑠𝑐𝑜𝑟𝑒</m:t>
                            </m:r>
                            <m: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∗0.7</m:t>
                            </m:r>
                            <m:r>
                              <a:rPr lang="pl-PL" sz="2000" i="1" noProof="0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, </m:t>
                            </m:r>
                            <m: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𝑐h𝑎𝑟</m:t>
                            </m:r>
                            <m:r>
                              <m:rPr>
                                <m:lit/>
                              </m:rP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_</m:t>
                            </m:r>
                            <m:r>
                              <a:rPr lang="pl-PL" sz="2000" i="1" noProof="0" dirty="0" err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𝑠𝑐𝑜𝑟𝑒</m:t>
                            </m:r>
                            <m: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∗0.3</m:t>
                            </m:r>
                          </m:e>
                        </m:d>
                      </m:e>
                    </m:func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kombinujący oba podejścia.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Algoritm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ma zabezpieczenie przed długimi tekstami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max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⁡_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𝑑𝑖𝑠𝑡𝑎𝑛𝑐𝑒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𝑐𝑎𝑙𝑐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𝑙𝑒𝑛𝑔𝑡h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=100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i działa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case-insensitive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To w pełni manualna implementacja bez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fuzzywuzzy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czy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difflib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Trzystopniowa hierarchia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exact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→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substring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→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fuzzy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) zapewnia optymalne doświadczenie użytkownika - dokładne dopasowania na górze, potem częściowe dopasowania, na końcu korekty błędów pisowni.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Dynamic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programming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edit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distance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klasycznym algorytmem o udowodnionej poprawności. Wagi 0.7/0.3 dla podobieństwa słów/znaków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priorytetyzują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dopasowanie semantyczne nad czystym podobieństwem stringów, co jest kluczowe dla jakości wyszukiwania produktów.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47" y="3543300"/>
                <a:ext cx="15316200" cy="5043881"/>
              </a:xfrm>
              <a:prstGeom prst="rect">
                <a:avLst/>
              </a:prstGeom>
              <a:blipFill>
                <a:blip r:embed="rId10"/>
                <a:stretch>
                  <a:fillRect l="-1035" t="-725" r="-1035" b="-217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2347" y="228724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wagi atrybutów (Nazwa 40%, opis 30%, kategoria 20%, spec 10%)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1083647" y="3856815"/>
                <a:ext cx="16109479" cy="47589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400"/>
                  </a:lnSpc>
                </a:pP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System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Fuzzy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Search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search_products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oblicza oddzielne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scores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każdego atrybutu produktu: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name_score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desc_score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category_score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(max z wszystkich kategorii)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spec_score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(max z pierwszych 5 specyfikacji). Końcowy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𝑡𝑜𝑡𝑎𝑙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𝑛𝑎𝑚𝑒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∗0.4+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𝑑𝑒𝑠𝑐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∗0.3+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𝑐𝑎𝑡𝑒𝑔𝑜𝑟𝑦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∗0.2+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𝑠𝑝𝑒𝑐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∗0.1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odzwierciedla ważność atrybutów dla użytkowników. Produkty z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𝑡𝑜𝑡𝑎𝑙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𝑠𝑐𝑜𝑟𝑒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≥ 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𝑡h𝑟𝑒𝑠h𝑜𝑙𝑑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są zwracane jako lista słowników zawierająca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object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oraz wszystkie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sub-scores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dla transparentności.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FuzzySearchAPIView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zwraca wyniki posortowane według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total_score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dodatkowymi polami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fuzzy_score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name_score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desc_score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category_score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spec_score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response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Wagi można łatwo dostosować w kodzie źródłowym dla różnych typów e-commerce (np. większa waga dla ceny w sklepach budowlanych).</a:t>
                </a:r>
              </a:p>
              <a:p>
                <a:pPr algn="just">
                  <a:lnSpc>
                    <a:spcPts val="34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Wagi 40/30/20/10 są optymalizowane dla e-commerce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search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behavior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- użytkownicy przede wszystkim szukają po nazwie produktu, następnie po opisie, kategorii i specyfikacjach. Transparentność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sub-scores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umożliwia debugowanie i dostrajanie systemu. Kombinacja ważona zapewnia, że produkty z silnymi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dopasowaniami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kluczowych polach (nazwa, opis) otrzymują wyższe rankingi niż te ze słabymi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dopasowaniami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wielu polach.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47" y="3856815"/>
                <a:ext cx="16109479" cy="4758995"/>
              </a:xfrm>
              <a:prstGeom prst="rect">
                <a:avLst/>
              </a:prstGeom>
              <a:blipFill>
                <a:blip r:embed="rId10"/>
                <a:stretch>
                  <a:fillRect l="-984" r="-946" b="-23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500" y="2175416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interfejs użytkownika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SearchModal.jsx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próg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filtry cenowe)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2032" y="3828707"/>
            <a:ext cx="9843168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Komponent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SearchModal.jsx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zaawansowany interfejs użytkownika dla kontroli parametrów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real-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feedback. Suwak progu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ustawienie tolerancji od 0.3 (bardzo liberalne) do 1.0 (tylko dokładne dopasowania) z domyślną wartością 0.6. Filtr cenowy pozwala ograniczyć wyniki do kategorii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cheap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(&lt;$100), "medium" ($100-$500),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(&gt;$500) lub wszystkich przedziałów. Interfejs wyświetla procentowy wskaźnik dopasowania dla każdego wyniku i umożliwia przełączanie między trybami wyszukiwania. System używa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debounced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300ms opóźnieniem dla płynnego wyszukiwania w czasie rzeczywistym oraz wyświetla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error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lepszego UX.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5422AFBA-3609-947A-6001-243969942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2545" y="3485283"/>
            <a:ext cx="5345920" cy="50562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10349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wprowadzenie (Analiza sentymentu opinii - manualna implementacja)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893552" y="3623369"/>
                <a:ext cx="10486156" cy="6081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Sentiment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Analysis to w pełni manualna implementacja w klasie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CustomSentimentAnalysis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custom_recommendation_engine.py bez użycia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TextBlob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czy NLTK. System używa predefiniowanych słowników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positive_words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negative_words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(każdy ~20-24 słów) oraz obsługuje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intensifiers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("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very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", "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extremely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")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negations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("not", "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never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"). Algorytm analizuje tekst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word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-by-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word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kontekstem poprzedniego słowa dla negacji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intensyfikatorów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Sentiment_score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obliczany jako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fPr>
                      <m:num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𝑝𝑜𝑠𝑖𝑡𝑖𝑣𝑒</m:t>
                        </m:r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𝑟𝑎𝑡𝑖𝑜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−</m:t>
                        </m:r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𝑛𝑒𝑔𝑎𝑡𝑖𝑣𝑒</m:t>
                        </m:r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𝑟𝑎𝑡𝑖𝑜</m:t>
                        </m:r>
                      </m:num>
                      <m:den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𝑡𝑜𝑡𝑎𝑙</m:t>
                        </m:r>
                        <m:r>
                          <m:rPr>
                            <m:lit/>
                          </m:r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_</m:t>
                        </m:r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𝑤𝑜𝑟𝑑𝑠</m:t>
                        </m:r>
                      </m:den>
                    </m:f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normalizowany do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[−1, 1]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Klasyfikacja: &gt;0.05 jako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positive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&lt;-0.05 jako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negative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reszta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neutral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System automatycznie analizuje każdą nową opinię przez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signal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handle_sentiment_analysis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i agreguje wyniki na poziomie produktu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ProductSentimentSummary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</a:t>
                </a:r>
              </a:p>
              <a:p>
                <a:pPr algn="l">
                  <a:lnSpc>
                    <a:spcPct val="1200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metodyki: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Lexicon-based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approach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manualnym słownikiem zapewnia pełną kontrolę nad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domain-specific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sentiment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Obsługa negacji 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intensifikatorów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jest kluczowa dla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accurate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sentiment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detection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reviews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Normalizacja do [-1,1] pozwala na intuicyjną interpretację i łatwe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rankowanie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produktów. Progi ±0.05 tworzą strefę neutralną, eliminując błędne klasyfikacje dla niejednoznacznych opinii.</a:t>
                </a: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52" y="3623369"/>
                <a:ext cx="10486156" cy="6081217"/>
              </a:xfrm>
              <a:prstGeom prst="rect">
                <a:avLst/>
              </a:prstGeom>
              <a:blipFill>
                <a:blip r:embed="rId10"/>
                <a:stretch>
                  <a:fillRect l="-1512" t="-601" r="-814" b="-160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121C65D-9891-A271-1676-2E0DB07A6F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6200" y="4917217"/>
            <a:ext cx="6048470" cy="2191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32317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przetwarzanie opinii (Signals.py, automatyczna analiza po dodaniu opinii)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347" y="3928691"/>
            <a:ext cx="12655306" cy="5205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Automatyczne przetwarzanie opinii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@receiver(post_save,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w signals.py wywołuje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handle_sentiment_analysis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używając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().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analyze_sentiment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instance.content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Analiza zwraca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który jest zapisywany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update_or_create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unikalności. System następnie wywołuje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analyze_product_sentiment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agregujący wszystkie opinie produktu obliczając średnią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liczniki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Agregaty są zapisywane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update_or_create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zapewniając aktualność danych. Proces jest w pełni automatyczny z flagą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skip_sentiment_update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omijania rekursji. Każda nowa opinia natychmiast otrzymuje analizę sentymentu i aktualizuje statystyki produktu bez interwencji administratora.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8322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modele danych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SentimentAnalysis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ProductSentimentSummary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E7089BA-0400-1D40-17A5-F49BF8B4D864}"/>
              </a:ext>
            </a:extLst>
          </p:cNvPr>
          <p:cNvSpPr txBox="1"/>
          <p:nvPr/>
        </p:nvSpPr>
        <p:spPr>
          <a:xfrm>
            <a:off x="1462345" y="3613704"/>
            <a:ext cx="15363310" cy="485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analizę pojedynczej opinii z polami: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max_digits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=5,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decimal_places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=3),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choices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OneToOneField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ForeignKey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analyzed_at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auto_now_add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Model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agreguje dane produktu z polami: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average_sentiment_score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positive_count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neutral_count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negative_count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(wszystkie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PositiveIntegerField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default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=0)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updated_at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auto_now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Relacja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OneToOneField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między Product 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related_name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umożliwia efektywne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joinowanie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Podejście dual-model (szczegółowy + podsumowanie) zapewnia zarówno szczegółowe wglądy jak i szybkie zagregowane zapytania. Precyzja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DecimalField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(5,3) obsługuje wyniki sentymentu z dokładnością do 0.001 przy zachowaniu wydajności bazy danych. Indeksy bazy danych na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optymalizują najczęstsze zapytania (filtrowanie według sentymentu, wyszukiwanie produktów). Wzorzec projektowy jest skalowalny i gotowy na zaawansowaną analitykę.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1780158" y="2389797"/>
            <a:ext cx="5246370" cy="5995406"/>
            <a:chOff x="0" y="0"/>
            <a:chExt cx="6995160" cy="7993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5160" cy="7993875"/>
            </a:xfrm>
            <a:custGeom>
              <a:avLst/>
              <a:gdLst/>
              <a:ahLst/>
              <a:cxnLst/>
              <a:rect l="l" t="t" r="r" b="b"/>
              <a:pathLst>
                <a:path w="6995160" h="7993875">
                  <a:moveTo>
                    <a:pt x="292100" y="0"/>
                  </a:moveTo>
                  <a:lnTo>
                    <a:pt x="6703060" y="0"/>
                  </a:lnTo>
                  <a:cubicBezTo>
                    <a:pt x="6864350" y="0"/>
                    <a:pt x="6995160" y="149486"/>
                    <a:pt x="6995160" y="333804"/>
                  </a:cubicBezTo>
                  <a:lnTo>
                    <a:pt x="6995160" y="7660071"/>
                  </a:lnTo>
                  <a:cubicBezTo>
                    <a:pt x="6995160" y="7844389"/>
                    <a:pt x="6864350" y="7993875"/>
                    <a:pt x="6703060" y="7993875"/>
                  </a:cubicBezTo>
                  <a:lnTo>
                    <a:pt x="292100" y="7993875"/>
                  </a:lnTo>
                  <a:cubicBezTo>
                    <a:pt x="130810" y="7993875"/>
                    <a:pt x="0" y="7844389"/>
                    <a:pt x="0" y="7660071"/>
                  </a:cubicBezTo>
                  <a:lnTo>
                    <a:pt x="0" y="333804"/>
                  </a:lnTo>
                  <a:cubicBezTo>
                    <a:pt x="0" y="149486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10"/>
              <a:stretch>
                <a:fillRect t="-436" b="-436"/>
              </a:stretch>
            </a:blipFill>
          </p:spPr>
          <p:txBody>
            <a:bodyPr/>
            <a:lstStyle/>
            <a:p>
              <a:endParaRPr lang="pl-PL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6121" y="2297015"/>
            <a:ext cx="7229466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pl-PL" sz="5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</a:t>
            </a:r>
            <a:r>
              <a:rPr lang="pl-PL" sz="5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technologiczny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6819" y="3332065"/>
            <a:ext cx="7128070" cy="4322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Aplikacja została zbudowana w architekturze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frontend-backend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jako API i React.js jako interfejs użytkownika.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wykorzystuje PostgreSQL z 24 tabelami do przechowywania danych produktów, użytkowników, zamówień oraz wyników algorytmów AI. Do implementacji metod sztucznej inteligencji użyto bibliotek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cosine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(obliczenia macierzowe). System uwierzytelniania oparty jest na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tokenach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JWT, a całość przygotowana do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deploymentu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Dockerze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59" y="2183854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Sentiment-based Search (</a:t>
            </a:r>
            <a:r>
              <a:rPr lang="en-US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SentimentSearchAPIView</a:t>
            </a: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ranking po </a:t>
            </a:r>
            <a:r>
              <a:rPr lang="en-US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sentymencie</a:t>
            </a: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7027" y="3644025"/>
            <a:ext cx="15853944" cy="519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SentimentSearchAPIView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sentiment_views.py implementuje inteligentne wyszukiwanie z rankingiem według sentymentu używając Q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categories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specifications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icontains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lookup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dołącza dane sentymentu przez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select_related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i sortuje wyniki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order_by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(F('sentiment_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__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average_sentiment_score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').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nulls_last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=True), 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umieszczając produkty z najlepszymi opiniami na górze.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standardowy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ProductSerializer.data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wzbogacony 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każdego produktu. Produkty bez opinii otrzymują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=0, są umieszczane na końcu listy. System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priorytetyzuje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produkty z wysoką satysfakcją klientów pomagając w podejmowaniu świadomych decyzji zakupowych.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AllowAny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wyszukiwanie niezalogowanym użytkownikom.</a:t>
            </a:r>
          </a:p>
          <a:p>
            <a:pPr algn="just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Sentiment-first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ranking jest naturalnym wyborem dla e-commerce - klienci preferują produkty o wysokiej satysfakcji klientów. Obsługa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nulls_last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zapewnia, że nowe produkty bez opinii nie dominują wyników. Wzbogacona odpowiedź z metrykami sentymentu umożliwia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frontend'owi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wyświetlanie wskaźników pewności, budując zaufanie użytkowników do jakości rekomendacji.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110" y="2014068"/>
            <a:ext cx="14152080" cy="166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Probabilistic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przegląd (Metody probabilistyczne w analytics.py i probabilistic_views.py)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110" y="3897332"/>
            <a:ext cx="10221490" cy="563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probabilistyczny składa się z analytics.py zawierającego funkcje generujące predykcje oraz probabilistic_views.py z API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wizualizacji. Główne funkcje: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generate_purchase_probabilities_for_user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oblicza prawdopodobieństwo zakupu na podstawie historii i kategorii (0.1-0.95),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generate_user_purchase_patterns_for_user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analizuje częstotliwość, wartość zamówień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preferred_time_of_day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generate_risk_assessment_for_user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ocenia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customer_churn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podstawie aktywności ostatnich 30 dni. Dodatkowo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generate_sales_forecasts_for_products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prognozuje sprzedaż dzienną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seasonal_factor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intervals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generate_product_demand_forecasts_for_products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szacuje popyt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quarterly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Wszystkie funkcje używają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precyzji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random.uniform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symulacji niepewności. Wyniki wizualizowane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interaktywną nawigacją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Chart.js.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8ABF32E-3678-45EC-B1B9-E00C0DE21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6069" y="2962533"/>
            <a:ext cx="5391902" cy="54395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281218" y="4438347"/>
            <a:ext cx="5621771" cy="3241995"/>
          </a:xfrm>
          <a:custGeom>
            <a:avLst/>
            <a:gdLst/>
            <a:ahLst/>
            <a:cxnLst/>
            <a:rect l="l" t="t" r="r" b="b"/>
            <a:pathLst>
              <a:path w="4742938" h="2697546">
                <a:moveTo>
                  <a:pt x="0" y="0"/>
                </a:moveTo>
                <a:lnTo>
                  <a:pt x="4742938" y="0"/>
                </a:lnTo>
                <a:lnTo>
                  <a:pt x="4742938" y="2697546"/>
                </a:lnTo>
                <a:lnTo>
                  <a:pt x="0" y="2697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00" y="2023405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Purchase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Probability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(Prawdopodobieństwo zakupu produktu przez użytkownika)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011" y="3355211"/>
            <a:ext cx="11811000" cy="650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Generate_purchase_probabilities_for_user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oblicza prawdopodobieństwo zakupu każdego produktu przez konkretnego użytkownika bazując na historii zakupów i preferencjach kategorii. System przypisuje wyższą prawdopodobieństwo (0.7-0.9) produktom już kupowanym przez użytkownika, średnią (0.4-0.6) produktom z kategorii które użytkownik wcześniej kupował, oraz niską (0.1-0.2) pozostałym produktom. Dodatkowy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otrzymują produkty gdy użytkownik dokonał zakupu w ostatnich 30 dniach, zwiększając prawdopodobieństwo o 0.1. Wyniki są zapisywane w modelu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PurchaseProbability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polami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confidence_level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(0.6-0.9). Dane są wykorzystywane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wyświetlania spersonalizowanych rekomendacji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wyrażonym w procentach.</a:t>
            </a:r>
          </a:p>
          <a:p>
            <a:pPr algn="l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Przypisanie prawdopodobieństwa inspirowane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Bayesian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wykorzystuje wcześniejszą wiedzę (historia zakupów) i sygnały ostatniej aktywności dla dokładnych przewidywań. Trzy poziomy prawdopodobieństwa (wysokie/średnie/niskie) odzwierciedlają rzeczywiste wzorce zachowań zakupowych.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aktualności (+0.1) przechwytuje okresy "gorącego" zainteresowania zakupem, co jest kluczowe dla aktualnych rekomendacji i optymalizacji konwersji.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8208" y="188688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</a:t>
            </a: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Forecasting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(Prognozowanie sprzedaży z trendami i sezonowością)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6019801" y="2961888"/>
                <a:ext cx="11201400" cy="39565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Generate_sales_forecasts_for_products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tworzy prognozy sprzedaży na 30 dni dla każdego produktu uwzględniając trendy czasowe i czynniki sezonowe. System pobiera historyczne dane sprzedaży 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OrderProduct.aggregate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(), oblicza średnią sprzedaż na zamówienie i aplikuje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𝑡𝑟𝑒𝑛𝑑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𝑓𝑎𝑐𝑡𝑜𝑟</m:t>
                    </m:r>
                    <m:d>
                      <m:dPr>
                        <m:ctrlP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dPr>
                      <m:e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1+</m:t>
                        </m:r>
                        <m:f>
                          <m:fPr>
                            <m:ctrlPr>
                              <a:rPr lang="pl-PL" sz="2000" i="1" noProof="0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fPr>
                          <m:num>
                            <m: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𝑑𝑛𝑖</m:t>
                            </m:r>
                          </m:num>
                          <m:den>
                            <m:r>
                              <a:rPr lang="pl-PL" sz="2000" i="1" noProof="0" dirty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365</m:t>
                            </m:r>
                          </m:den>
                        </m:f>
                        <m:r>
                          <a:rPr lang="pl-PL" sz="2000" i="1" noProof="0" dirty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∗</m:t>
                        </m:r>
                        <m:r>
                          <a:rPr lang="pl-PL" sz="2000" i="1" noProof="0" dirty="0" err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𝑟𝑎𝑛𝑑𝑜𝑚</m:t>
                        </m:r>
                        <m:d>
                          <m:dPr>
                            <m:ctrlPr>
                              <a:rPr lang="pl-PL" sz="2000" i="1" noProof="0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</m:ctrlPr>
                          </m:dPr>
                          <m:e>
                            <m:r>
                              <a:rPr lang="pl-PL" sz="2000" i="1" noProof="0" dirty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Poppins"/>
                                <a:cs typeface="Poppins"/>
                                <a:sym typeface="Poppins"/>
                              </a:rPr>
                              <m:t>−0.05, 0.1</m:t>
                            </m:r>
                          </m:e>
                        </m:d>
                      </m:e>
                    </m:d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oraz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seasonal_factor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funkcji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get_seasonal_factor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uwzględniającej miesiące (np. grudzień 1.5x, luty 0.85x). Końcowa prognoza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𝑝𝑟𝑒𝑑𝑖𝑐𝑡𝑒𝑑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𝑞𝑢𝑎𝑛𝑡𝑖𝑡𝑦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=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𝑎𝑣𝑔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𝑝𝑒𝑟</m:t>
                    </m:r>
                    <m:r>
                      <m:rPr>
                        <m:lit/>
                      </m:rP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_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𝑜𝑟𝑑𝑒𝑟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𝑡𝑟𝑒𝑛𝑑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𝑠𝑒𝑎𝑠𝑜𝑛𝑎𝑙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∗</m:t>
                    </m:r>
                    <m:r>
                      <a:rPr lang="pl-PL" sz="2000" i="1" noProof="0" dirty="0" err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𝑟𝑎𝑛𝑑𝑜𝑚</m:t>
                    </m:r>
                    <m:d>
                      <m:dPr>
                        <m:ctrlPr>
                          <a:rPr lang="pl-PL" sz="2000" i="1" noProof="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dPr>
                      <m:e>
                        <m:r>
                          <a:rPr lang="pl-PL" sz="2000" i="1" noProof="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0.9, 1.1</m:t>
                        </m:r>
                      </m:e>
                    </m:d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przedziałami ufności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±15%</m:t>
                    </m:r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Wyniki zapisywane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SalesForecast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z polami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forecast_date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predicted_quantity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confidence_interval_lower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/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upper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historical_accuracy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AdminProbabilistic.jsx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wyświetla prognozy w wykresach liniowych z podsumowaniem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total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predicted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units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na 30 dni.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1" y="2961888"/>
                <a:ext cx="11201400" cy="3956596"/>
              </a:xfrm>
              <a:prstGeom prst="rect">
                <a:avLst/>
              </a:prstGeom>
              <a:blipFill>
                <a:blip r:embed="rId10"/>
                <a:stretch>
                  <a:fillRect l="-1415" t="-924" r="-1688" b="-29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71055A56-E149-4076-AF0C-E5A146668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3223854"/>
            <a:ext cx="4588135" cy="637758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ABE0319-8FAD-D82C-E1DA-901B0991EB91}"/>
              </a:ext>
            </a:extLst>
          </p:cNvPr>
          <p:cNvSpPr txBox="1"/>
          <p:nvPr/>
        </p:nvSpPr>
        <p:spPr>
          <a:xfrm>
            <a:off x="5867400" y="7048500"/>
            <a:ext cx="9889912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Dekompozycja multiplikatywna (trend × sezonowość × szum) jest sprawdzonym podejściem w prognozowaniu szeregów czasowych, uwzględniającym zarówno trendy długookresowe jak i wzorce cykliczne. Czynniki sezonowe są specyficzne dla handlu detalicznego (szczyty świąteczne, spadki </a:t>
            </a:r>
            <a:r>
              <a:rPr lang="pl-PL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poświtąteczne</a:t>
            </a:r>
            <a:r>
              <a:rPr lang="pl-PL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Losowe wahania (±10%) wprowadzają realistyczną niepewność, a przedziały ufności (±15%) zapewniają użyteczne granice dla planowania zapasów.</a:t>
            </a:r>
          </a:p>
          <a:p>
            <a:pPr>
              <a:lnSpc>
                <a:spcPct val="120000"/>
              </a:lnSpc>
            </a:pPr>
            <a:endParaRPr lang="pl-PL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594" y="1923439"/>
            <a:ext cx="15763805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Demand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6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Forecasting</a:t>
            </a:r>
            <a:r>
              <a:rPr lang="pl-PL" sz="3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(Prognoza popytu i zarządzanie zapasami)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9"/>
              <p:cNvSpPr txBox="1"/>
              <p:nvPr/>
            </p:nvSpPr>
            <p:spPr>
              <a:xfrm>
                <a:off x="553773" y="2705100"/>
                <a:ext cx="10838349" cy="73750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400"/>
                  </a:lnSpc>
                </a:pP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Generate_product_demand_forecasts_for_products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() szacuje popyt na produkty w trzech okresach: tygodniowo, miesięcznie i kwartalnie dla efektywnego zarządzania zapasami. System oblicza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expected_demand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</a:t>
                </a:r>
                <a14:m>
                  <m:oMath xmlns:m="http://schemas.openxmlformats.org/officeDocument/2006/math"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𝑖𝑙𝑜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ść ś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𝑟𝑒𝑑𝑛𝑖𝑎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∗ 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𝑑𝑛𝑖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𝑜𝑘𝑟𝑒𝑠𝑢</m:t>
                    </m:r>
                    <m:r>
                      <a:rPr lang="pl-PL" sz="2000" i="1" noProof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∗ </m:t>
                    </m:r>
                    <m:r>
                      <a:rPr lang="pl-PL" sz="2000" i="1" noProof="0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𝑟𝑎𝑛𝑑𝑜𝑚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  <m:r>
                      <a:rPr lang="pl-PL" sz="2000" i="1" noProof="0" dirty="0" err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𝑣𝑎𝑟𝑖𝑎𝑡𝑖𝑜𝑛</m:t>
                    </m:r>
                    <m:r>
                      <a:rPr lang="pl-PL" sz="2000" i="1" noProof="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Poppins"/>
                        <a:cs typeface="Poppins"/>
                        <a:sym typeface="Poppins"/>
                      </a:rPr>
                      <m:t> </m:t>
                    </m:r>
                    <m:d>
                      <m:dPr>
                        <m:ctrlPr>
                          <a:rPr lang="pl-PL" sz="2000" i="1" noProof="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</m:ctrlPr>
                      </m:dPr>
                      <m:e>
                        <m:r>
                          <a:rPr lang="pl-PL" sz="2000" i="1" noProof="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Poppins"/>
                            <a:cs typeface="Poppins"/>
                            <a:sym typeface="Poppins"/>
                          </a:rPr>
                          <m:t>±10%</m:t>
                        </m:r>
                      </m:e>
                    </m:d>
                  </m:oMath>
                </a14:m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demand_variance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15%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expected_demand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reorder_point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20%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expected_demand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oraz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suggested_stock_level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jako 150%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expected_demand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Prognozy uwzględniają różne horyzonty czasowe: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week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(7 dni od teraz),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month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(pierwszy dzień następnego miesiąca),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quarter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(pierwszy dzień następnego kwartału). Wyniki w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ProductDemandForecast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są wykorzystywane do generowania alertów o konieczności uzupełnienia zapasów gdy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expected_demand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&gt;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reorder_point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. Panel administratora wyświetla tabele z rekomendacjami akcji "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Reorder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Soon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" lub "OK" dla każdego produktu.</a:t>
                </a:r>
              </a:p>
              <a:p>
                <a:pPr algn="l">
                  <a:lnSpc>
                    <a:spcPts val="3400"/>
                  </a:lnSpc>
                </a:pPr>
                <a:r>
                  <a:rPr lang="pl-PL" sz="2000" b="1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Uzasadnienie metodyki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: Prognozowanie 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wielohoryzontalyne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(tydzień/miesiąc/kwartał) uwzględnia różne potrzeby biznesowe - planowanie operacyjne vs decyzje strategiczne. Progi procentowe (</a:t>
                </a:r>
                <a:r>
                  <a:rPr lang="pl-PL" sz="2000" noProof="0" dirty="0" err="1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reorder</a:t>
                </a:r>
                <a:r>
                  <a:rPr lang="pl-PL" sz="2000" noProof="0" dirty="0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 20%, zapas 150%) są najlepszymi praktykami branżowymi dla zarządzania zapasami. Założenie 15% wariancji jest konserwatywną oceną niepewności popytu, zapewniającą odpowiednie zapasy bezpieczeństwa bez nadmiernego zamrożenia kapitału.</a:t>
                </a:r>
              </a:p>
            </p:txBody>
          </p:sp>
        </mc:Choice>
        <mc:Fallback>
          <p:sp>
            <p:nvSpPr>
              <p:cNvPr id="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73" y="2705100"/>
                <a:ext cx="10838349" cy="7375096"/>
              </a:xfrm>
              <a:prstGeom prst="rect">
                <a:avLst/>
              </a:prstGeom>
              <a:blipFill>
                <a:blip r:embed="rId10"/>
                <a:stretch>
                  <a:fillRect l="-1462" r="-1912" b="-107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63F5C29B-F3C9-8C92-2E3F-CC9A72A1E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4476108"/>
            <a:ext cx="6274347" cy="34461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480" y="2122101"/>
            <a:ext cx="1415208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Assessment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Ocena ryzyka i sugestie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mitygacji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51940" y="2969573"/>
            <a:ext cx="12191999" cy="6939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zarządzania ryzykiem wykorzystuje model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analizy czterech głównych typów zagrożeń: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(ryzyko utraty klienta), Inventory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Excess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(nadmiar zapasów),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Sensitivity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(wrażliwość cenowa)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Fluctuation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(wahania popytu). Każde ryzyko jest oceniane na skali 0-1 z określonym poziomem pewności oraz automatycznie generowanymi sugestiami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mitygacji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Machine learning wykorzystuje algorytmy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RandomForest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predykcji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anomaly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wykrywania nietypowych wzorców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przewidywania zmian popytu. System automatycznie generuje alerty dla high-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cases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proponuje konkretne działania takie jak spersonalizowane oferty dla klientów zagrożonych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czy promocje dla produktów z nadmiarem zapasów.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assessment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uruchamiane po każdym zamówieniu i aktualizowane w czasie rzeczywistym.</a:t>
            </a:r>
          </a:p>
          <a:p>
            <a:pPr algn="l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wybrany dla predykcji odejścia klientów ze względu na odporność na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overfitting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naturalny ranking ważności cech.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przewyższającą wydajność dla danych strukturalnych i dobrze obsługuje brakujące wartości. Taksonomia czterech rodzajów ryzyka pokrywa kluczowe zagrożenia biznesowe w e-commerce. Skala ryzyka 0-1 z poziomami pewności umożliwia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priorytetyzację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automatyczne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alertowanie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przypadków wysokiego ryzyka.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BFA8E28-B527-D790-7C4A-D8C9B58D4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8800" y="3045363"/>
            <a:ext cx="4277260" cy="54908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8583" y="1924818"/>
            <a:ext cx="15633365" cy="1142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Purchase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Patterns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Analiza wzorców zakupowych użytkowników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21" y="3131969"/>
            <a:ext cx="9971771" cy="6931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automatycznie analizuje wzorce zakupowe użytkowników wykorzystując model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UserPurchasePattern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który przechowuje dane o częstotliwości zakupów, średniej wartości zamówienia oraz preferencjach czasowych. Implementacja obejmuje analizę RFM (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Value), wzorce temporalne określające preferowane godziny zakupów oraz analiza sezonowości przechowywana w formacie JSON. Po każdym zamówieniu system automatycznie aktualizuje wzorce zachowań i segmentuje klientów używając algorytmów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(K-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Machine learning jest wykorzystywane do przewidywania przyszłych zakupów poprzez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Dane te umożliwiają personalizację doświadczeń zakupowych i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targeted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marketing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campaigns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00"/>
              </a:lnSpc>
            </a:pPr>
            <a:r>
              <a:rPr lang="pl-PL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Analiza RFM jest złotym standardem w analityce klientów ze względu na udowodnioną moc predykcyjną dla wartości życiowej klienta. K-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wybrany za prostotę i interpretowalność - zespoły biznesowe mogą łatwo zrozumieć segmenty klientów. Przechowywanie JSON dla danych sezonowości zapewnia elastyczność dla złożonych wzorców czasowych bez sztywnych ograniczeń schematu.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AAFE884-D1E7-76DE-2163-902446AFE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9481" y="3131969"/>
            <a:ext cx="4418197" cy="3222604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5F3B9D69-9CE0-1FEE-EBB0-247BFFFB4C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48571" y="6125972"/>
            <a:ext cx="4476250" cy="32226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2052331"/>
            <a:ext cx="1415208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(Predykcja ryzyka odejścia klienta)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6800" y="2874149"/>
            <a:ext cx="11582400" cy="6939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Generate_risk_assessment_for_user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przewiduje ryzyko odejścia klienta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analizując aktywność zakupową w ostatnich 30 dniach i generując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ryzyka. Użytkownicy bez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recent_orders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otrzymują wysokie ryzyko (0.7-0.9) z sugestią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discount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encourage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return", natomiast aktywni klienci otrzymują niskie ryzyko (0.2-0.4) z rekomendacją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inventory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". System zapisuje wyniki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polami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risk_type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customer_churn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entity_type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risk_score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mitigation_suggestion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wyświetla high-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podziałem na high/medium/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sekcji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pokazuje użytkownikom ich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sekcji shopping profile jako część personalizowanych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40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30-dniowe okno aktualności przechwytuje typowe cykle zakupowe e-commerce przy wykrywaniu wczesnych sygnałów odejścia klientów. Podejście klasyfikacji binarnej (aktywny vs nieaktywny) jest prostsze niż złożone modele ML ale równie skuteczne dla użytecznych wniosków. Zakresy wyników ryzyka (0.7-0.9 wysokie, 0.2-0.4 niskie) zapewniają jasne progi dla automatycznych interwencji i ukierunkowanych kampanii marketingowych.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83DF4C9-3C1E-169E-685B-9C6D4F4EA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659"/>
          <a:stretch/>
        </p:blipFill>
        <p:spPr>
          <a:xfrm>
            <a:off x="13117820" y="3083188"/>
            <a:ext cx="4276629" cy="51944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8580" y="219572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AdminProbabilistic.jsx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Panel analityczny dla administratorów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0729" y="3669197"/>
            <a:ext cx="13726542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zaawansowany panel analityczny składający się z czterech głównych zakładek: Sales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(prognozy sprzedaży z przedziałami ufności), Product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(analiza zapotrzebowania z alertami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Dashboard (wizualizacja zagrożeń wysokiego ryzyka) oraz User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(analiza wzorców zakupowych i segmentacja klientów). Interface wykorzystuje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design z interaktywnymi wykresami Chart.js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Recharts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system modalny do szczegółowych analiz oraz paginację dla dużych zbiorów danych. Dashboard pobiera dane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czasie rzeczywistym i prezentuje je w formie intuicyjnych wykresów słupkowych, liniowych i kołowych. Funkcjonalności obejmują możliwość eksportu raportów,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drill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-down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critical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business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automatycznie dostosowuje się do różnych rozdzielczości ekranu zapewniając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desktop, tablet i mobile devices.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067344" y="3585219"/>
            <a:ext cx="14152080" cy="5314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32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ClientDashboard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spersonalizowany widok dla klientów składający się z sekcji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Statistics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items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complaints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order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z animowanymi licznikami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CountUp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Order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Trends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przedstawiającą miesięczne trendy zamówień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Distribution w formie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chart pokazującego preferencje kategorii. System rekomendacji produktów dynamicznie przełącza między algorytmami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wyświetlając 4 najlepsze rekomendacje z możliwością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fallback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popularnych produktów gdy brak danych personalnych. Dashboard integruje real-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client-stats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/) i automatycznie aktualizuje rekomendacje na podstawie zmian w algorytmach. Interface wykorzystuje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hover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error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grid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layout zapewniający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wszystkich urządzeniach. System automatycznie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trackuje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kliknięcia w rekomendacje co poprawia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learning feedback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7344" y="2119032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Dashboard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ClientDashboard.jsx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Kompletny panel klienta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613185" y="2520154"/>
            <a:ext cx="2847739" cy="6026960"/>
          </a:xfrm>
          <a:custGeom>
            <a:avLst/>
            <a:gdLst/>
            <a:ahLst/>
            <a:cxnLst/>
            <a:rect l="l" t="t" r="r" b="b"/>
            <a:pathLst>
              <a:path w="2847739" h="6026960">
                <a:moveTo>
                  <a:pt x="0" y="0"/>
                </a:moveTo>
                <a:lnTo>
                  <a:pt x="2847738" y="0"/>
                </a:lnTo>
                <a:lnTo>
                  <a:pt x="2847738" y="6026960"/>
                </a:lnTo>
                <a:lnTo>
                  <a:pt x="0" y="602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5427" y="2124821"/>
            <a:ext cx="11194735" cy="10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2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Architektura systemu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0930" y="3429105"/>
            <a:ext cx="8357469" cy="476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zbudowany w architekturze REST API z wyraźnym podziałem na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obsługuje logikę biznesową i algorytmy AI, komunikując się z React.js przez JSON API. Uwierzytelnianie oparte na JWT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tokenach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bezpieczeństwo, a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middleware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CORS umożliwia komunikację między domenami. PostgreSQL przechowuje dane w 24 powiązanych tabelach, od podstawowych encji e-commerce po zaawansowane modele rekomendacji. System wykorzystuje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Signals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automatycznego uruchamiania analiz uczenia maszynowego po akcjach użytkowników.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082" y="2085888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Probabilistic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ClientProbabilistic.jsx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dla użytkownika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3607957"/>
            <a:ext cx="15709763" cy="476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zaawansowane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probabilistic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poprzez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interface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czterema zakładkami: Personal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grid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Shopping Profile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favorite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potential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savings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weekly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Trends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trend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System wykorzystuje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learning do generowania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modeling (0-100%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behavioral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predictive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system umożliwia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breakdowns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Interface integruje real-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z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/my-shopping-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purchase-prediction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oraz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personalized-recommendations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Gamification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elements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obejmują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percentages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achievement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badges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milestones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co zwiększa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engagement i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retention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41538"/>
            <a:ext cx="14152080" cy="5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Endpoints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REST API, autoryzacja JWT,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90579" y="3621088"/>
            <a:ext cx="10906842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do budowy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RESTful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z pełną autoryzacją JWT. Każdy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zabezpieczony odpowiednimi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permissions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gdzie klienci mają dostęp tylko do swoich danych, a administratorzy do wszystkich zasobów.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JWT zawierają informacje o roli użytkownika i są automatycznie weryfikowane przy każdym zapytaniu. API obsługuje operacje CRUD dla produktów, zamówień, opinii oraz skomplikowane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analityczne. Implementacja zapewnia bezpieczną komunikację między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frontendem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backendem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88924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Signals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automatyzacja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8691" y="3392395"/>
            <a:ext cx="11550618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automatyzują kluczowe procesy analityczne w momencie wystąpienia określonych zdarzeń w systemie. Po utworzeniu nowego zamówienia automatycznie uruchamiają się funkcje generujące prawdopodobieństwa zakupu, wzorce użytkowników, prognozy sprzedaży i reguły asocjacji. Sygnały obsługują również dodawanie produktów do koszyka, tworząc interakcje użytkownika i aktualizując rekomendacje. Analiza sentymentu uruchamia się automatycznie po dodaniu nowej opinii, aktualizując statystyki produktu. System zapewnia pełną automatyzację bez ingerencji użytkownika.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15708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Components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1277" y="3796227"/>
            <a:ext cx="11805446" cy="37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zbudowany w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wykorzystaniem funkcjonalnych komponentów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hooków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zarządzania stanem. Aplikacja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Router do nawigacji między stronami klienta i administratora. Komponenty są podzielone na moduły: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produkty, koszyk, rekomendacje i analizy probabilistyczne. Stan aplikacji jest zarządzany przez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localStorage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trwałości danych. Responsywny design wykorzystuje SCSS z animacjami i interaktywnymi elementami UI.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54498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Experience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Flow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46213" y="3865442"/>
            <a:ext cx="12395574" cy="372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Przepływ użytkownika rozpoczyna się od rejestracji i logowania, gdzie system automatycznie przypisuje rolę klienta. Klient może przeglądać produkty z spersonalizowanymi rekomendacjami opartymi na algorytmach CF lub CBF. Dodawanie produktów do koszyka uruchamia rekomendacje "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bought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together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w czasie rzeczywistym. Po złożeniu zamówienia system generuje prognozy i aktualizuje modele probabilistyczne. Dashboard klienta prezentuje personalizowane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wzorcach zakupowych i przewidywaniach.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335393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19389" y="3804200"/>
            <a:ext cx="12449222" cy="318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użytkownikami, zamówieniami i reklamacjami. Panel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Statistics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przełączanie między algorytmami rekomendacji (CF/CBF) i zarządzanie regułami asocjacji. Sekcja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Probabilistic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prognozy sprzedaży, analizy ryzyka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użytkownikach. Administrator może aktualizować podobieństwa produktów i generować nowe rekomendacje jednym kliknięciem. System automatycznie synchronizuje wszystkie zmiany z modelami ML w tle.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3084" y="2444675"/>
            <a:ext cx="956183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i optymalizacja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9514" y="3924300"/>
            <a:ext cx="12140746" cy="37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ORM z optymalizacjami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select_related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prefetch_related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złożonych zapytań. Indeksy bazy danych są strategicznie umieszczone na polach często używanych w filtracji i sortowaniu. Komponenty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optymalizowane przez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lazy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memoization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dużych zbiorów danych. API implementuje paginację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poprawy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responsywności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Obliczenia macierzy podobieństwa wykorzystują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wydajności numerycznej.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5295" y="2171700"/>
            <a:ext cx="12217409" cy="10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pl-PL" sz="6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i podsumowanie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8326" y="3834292"/>
            <a:ext cx="12811346" cy="42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Utworzony system e-commerce z AI demonstruje pełną integrację algorytmów rekomendacji z rzeczywistymi operacjami sklepu. Implementacja obejmuje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content-based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market basket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modele probabilistyczne. System automatycznie adaptuje się do zachowań użytkowników, generując trafne prognozy i personalizowane doświadczenia. Architektura zapewnia skalowalność i łatwość dodawania nowych algorytmów ML. Projekt stanowi kompletną demonstrację zastosowania uczenia maszynowego w praktycznych rozwiązaniach biznesowych.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8115" y="-237040"/>
            <a:ext cx="20524231" cy="4730795"/>
            <a:chOff x="0" y="0"/>
            <a:chExt cx="27365641" cy="6307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65706" cy="6307709"/>
            </a:xfrm>
            <a:custGeom>
              <a:avLst/>
              <a:gdLst/>
              <a:ahLst/>
              <a:cxnLst/>
              <a:rect l="l" t="t" r="r" b="b"/>
              <a:pathLst>
                <a:path w="27365706" h="6307709">
                  <a:moveTo>
                    <a:pt x="42545" y="0"/>
                  </a:moveTo>
                  <a:lnTo>
                    <a:pt x="27323160" y="0"/>
                  </a:lnTo>
                  <a:cubicBezTo>
                    <a:pt x="27334462" y="0"/>
                    <a:pt x="27345258" y="4445"/>
                    <a:pt x="27353261" y="12446"/>
                  </a:cubicBezTo>
                  <a:cubicBezTo>
                    <a:pt x="27361260" y="20447"/>
                    <a:pt x="27365706" y="31242"/>
                    <a:pt x="27365706" y="42545"/>
                  </a:cubicBezTo>
                  <a:lnTo>
                    <a:pt x="27365706" y="6265164"/>
                  </a:lnTo>
                  <a:cubicBezTo>
                    <a:pt x="27365706" y="6276467"/>
                    <a:pt x="27361260" y="6287262"/>
                    <a:pt x="27353261" y="6295263"/>
                  </a:cubicBezTo>
                  <a:cubicBezTo>
                    <a:pt x="27345258" y="6303264"/>
                    <a:pt x="27334462" y="6307709"/>
                    <a:pt x="27323160" y="6307709"/>
                  </a:cubicBezTo>
                  <a:lnTo>
                    <a:pt x="42545" y="6307709"/>
                  </a:lnTo>
                  <a:cubicBezTo>
                    <a:pt x="31242" y="6307709"/>
                    <a:pt x="20447" y="6303264"/>
                    <a:pt x="12446" y="6295263"/>
                  </a:cubicBezTo>
                  <a:cubicBezTo>
                    <a:pt x="4445" y="6287262"/>
                    <a:pt x="0" y="6276467"/>
                    <a:pt x="0" y="6265164"/>
                  </a:cubicBezTo>
                  <a:lnTo>
                    <a:pt x="0" y="42545"/>
                  </a:lnTo>
                  <a:cubicBezTo>
                    <a:pt x="0" y="31242"/>
                    <a:pt x="4445" y="20447"/>
                    <a:pt x="12446" y="12446"/>
                  </a:cubicBezTo>
                  <a:cubicBezTo>
                    <a:pt x="20447" y="4445"/>
                    <a:pt x="31242" y="0"/>
                    <a:pt x="42545" y="0"/>
                  </a:cubicBezTo>
                  <a:close/>
                </a:path>
              </a:pathLst>
            </a:custGeom>
            <a:blipFill>
              <a:blip r:embed="rId2"/>
              <a:stretch>
                <a:fillRect t="-94614" b="-94614"/>
              </a:stretch>
            </a:blipFill>
          </p:spPr>
          <p:txBody>
            <a:bodyPr/>
            <a:lstStyle/>
            <a:p>
              <a:endParaRPr lang="pl-PL" noProof="0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7724" y="5141455"/>
            <a:ext cx="11992551" cy="177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69"/>
              </a:lnSpc>
            </a:pPr>
            <a:r>
              <a:rPr lang="pl-PL" sz="13822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DZIĘKUJEMY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2850" y="6784029"/>
            <a:ext cx="10922297" cy="5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pl-PL" sz="3600" spc="1104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ZA UWAGĘ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7722" y="7658100"/>
            <a:ext cx="11992551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DAWID OLKO &amp; PIOTR SMOŁA</a:t>
            </a:r>
          </a:p>
          <a:p>
            <a:pPr algn="ctr">
              <a:lnSpc>
                <a:spcPts val="3400"/>
              </a:lnSpc>
            </a:pPr>
            <a:r>
              <a:rPr lang="pl-PL" sz="2400" u="sng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github.com/dawidolko/SmartRecommender-Project-Django-React</a:t>
            </a:r>
            <a:endParaRPr lang="pl-PL" sz="2400" u="sng" noProof="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2833" y="2711045"/>
            <a:ext cx="971036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5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Struktura projektu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1590" y="4407114"/>
            <a:ext cx="13518314" cy="37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 zorganizowany w logiczną strukturę folderów z wyraźnym podziałem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Folder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 dokumentację wszystkich 6 algorytmów AI,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przechowuje ERD i skrypty bazy danych, 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 zasoby graficzne.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główną aplikację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 modelami, widokami i API, podczas gdy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 standardową strukturę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komponentami podzielonymi na foldery tematyczne. Dodatkowe foldery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i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zawierają dokumentację projektu i konfigurację CI/CD.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539569" y="2015066"/>
            <a:ext cx="2956231" cy="7243233"/>
          </a:xfrm>
          <a:custGeom>
            <a:avLst/>
            <a:gdLst/>
            <a:ahLst/>
            <a:cxnLst/>
            <a:rect l="l" t="t" r="r" b="b"/>
            <a:pathLst>
              <a:path w="2375913" h="6356958">
                <a:moveTo>
                  <a:pt x="0" y="0"/>
                </a:moveTo>
                <a:lnTo>
                  <a:pt x="2375913" y="0"/>
                </a:lnTo>
                <a:lnTo>
                  <a:pt x="23759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0707" y="2093667"/>
            <a:ext cx="7958007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pl-PL" sz="5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Baza danych - przegląd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43600" y="3067077"/>
            <a:ext cx="9776200" cy="531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PostgreSQL z 24 tabelami podzielonymi na grupy funkcjonalne: podstawowe encje (User, Product,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e-commerce (Order,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systemy rekomendacji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UserInteraction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metody probabilistyczne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SalesForecast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Każda tabela ma odpowiednie indeksy dla wydajności, klucze obce z CASCADE/SET_NULL oraz ograniczenia integralności danych. Tabele metod AI używają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prefixu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 dla łatwej identyfikacji, a relacje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realizowane przez tabele pośrednie jak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db_product_category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040062" y="2583777"/>
            <a:ext cx="5354387" cy="2429553"/>
          </a:xfrm>
          <a:custGeom>
            <a:avLst/>
            <a:gdLst/>
            <a:ahLst/>
            <a:cxnLst/>
            <a:rect l="l" t="t" r="r" b="b"/>
            <a:pathLst>
              <a:path w="5354387" h="2429553">
                <a:moveTo>
                  <a:pt x="0" y="0"/>
                </a:moveTo>
                <a:lnTo>
                  <a:pt x="5354387" y="0"/>
                </a:lnTo>
                <a:lnTo>
                  <a:pt x="5354387" y="2429553"/>
                </a:lnTo>
                <a:lnTo>
                  <a:pt x="0" y="2429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2040062" y="5310740"/>
            <a:ext cx="5354387" cy="2724045"/>
          </a:xfrm>
          <a:custGeom>
            <a:avLst/>
            <a:gdLst/>
            <a:ahLst/>
            <a:cxnLst/>
            <a:rect l="l" t="t" r="r" b="b"/>
            <a:pathLst>
              <a:path w="5354387" h="2724045">
                <a:moveTo>
                  <a:pt x="0" y="0"/>
                </a:moveTo>
                <a:lnTo>
                  <a:pt x="5354387" y="0"/>
                </a:lnTo>
                <a:lnTo>
                  <a:pt x="5354387" y="2724045"/>
                </a:lnTo>
                <a:lnTo>
                  <a:pt x="0" y="2724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79988"/>
            <a:ext cx="837840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User i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55678"/>
            <a:ext cx="10896843" cy="425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to rozszerzony model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AbstractUser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dodatkowymi polami jak role (admin/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email jako USERNAME_FIELD. Product zawiera podstawowe informacje o produktach: nazwę, cenę, opis oraz relacje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kategoriami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tagami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Tag służą do klasyfikacji produktów, 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PhotoProduct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ścieżki do zdjęć produktów. Sale umożliwia definiowanie promocji z datami rozpoczęcia i zakończenia. Te modele stanowią fundament całego systemu e-commerce.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620600" y="2719661"/>
            <a:ext cx="5650629" cy="2782935"/>
          </a:xfrm>
          <a:custGeom>
            <a:avLst/>
            <a:gdLst/>
            <a:ahLst/>
            <a:cxnLst/>
            <a:rect l="l" t="t" r="r" b="b"/>
            <a:pathLst>
              <a:path w="5650629" h="2782935">
                <a:moveTo>
                  <a:pt x="0" y="0"/>
                </a:moveTo>
                <a:lnTo>
                  <a:pt x="5650630" y="0"/>
                </a:lnTo>
                <a:lnTo>
                  <a:pt x="5650630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628199" y="6048375"/>
            <a:ext cx="5643031" cy="1615318"/>
          </a:xfrm>
          <a:custGeom>
            <a:avLst/>
            <a:gdLst/>
            <a:ahLst/>
            <a:cxnLst/>
            <a:rect l="l" t="t" r="r" b="b"/>
            <a:pathLst>
              <a:path w="5643031" h="1615318">
                <a:moveTo>
                  <a:pt x="0" y="0"/>
                </a:moveTo>
                <a:lnTo>
                  <a:pt x="5643031" y="0"/>
                </a:lnTo>
                <a:lnTo>
                  <a:pt x="5643031" y="1615318"/>
                </a:lnTo>
                <a:lnTo>
                  <a:pt x="0" y="1615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2759" y="2598465"/>
            <a:ext cx="8363992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Order i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Cart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3175" y="3319216"/>
            <a:ext cx="10241785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reprezentuje zamówienia użytkowników z datą złożenia i statusem, połączone z User przez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ForeignKey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tabela łącząca przechowująca szczegóły zamówienia (produkt, ilość) w relacji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między Order a Product.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CartItem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implementuje koszyk zakupowy, łącząc użytkownika z produktami i ich ilościami.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Complaint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składanie reklamacji do zamówień z opisem przyczyny i statusem.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szczegółowe parametry techniczne produktów.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658600" y="2910230"/>
            <a:ext cx="5123349" cy="2122428"/>
          </a:xfrm>
          <a:custGeom>
            <a:avLst/>
            <a:gdLst/>
            <a:ahLst/>
            <a:cxnLst/>
            <a:rect l="l" t="t" r="r" b="b"/>
            <a:pathLst>
              <a:path w="4243354" h="1766296">
                <a:moveTo>
                  <a:pt x="0" y="0"/>
                </a:moveTo>
                <a:lnTo>
                  <a:pt x="4243354" y="0"/>
                </a:lnTo>
                <a:lnTo>
                  <a:pt x="4243354" y="1766296"/>
                </a:lnTo>
                <a:lnTo>
                  <a:pt x="0" y="1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1658600" y="5254341"/>
            <a:ext cx="5469371" cy="3060797"/>
          </a:xfrm>
          <a:custGeom>
            <a:avLst/>
            <a:gdLst/>
            <a:ahLst/>
            <a:cxnLst/>
            <a:rect l="l" t="t" r="r" b="b"/>
            <a:pathLst>
              <a:path w="4345610" h="2553046">
                <a:moveTo>
                  <a:pt x="0" y="0"/>
                </a:moveTo>
                <a:lnTo>
                  <a:pt x="4345610" y="0"/>
                </a:lnTo>
                <a:lnTo>
                  <a:pt x="4345610" y="2553046"/>
                </a:lnTo>
                <a:lnTo>
                  <a:pt x="0" y="2553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2982" y="1860032"/>
            <a:ext cx="9852724" cy="5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Opinion</a:t>
            </a:r>
            <a:r>
              <a:rPr lang="pl-PL" sz="3999" b="1" noProof="0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 i </a:t>
            </a:r>
            <a:r>
              <a:rPr lang="pl-PL" sz="3999" b="1" noProof="0" dirty="0" err="1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endParaRPr lang="pl-PL" sz="3999" b="1" noProof="0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0898" y="2589282"/>
            <a:ext cx="10797702" cy="6939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opinie użytkowników o produktach z oceną 1-5 i treścią tekstową, z ograniczeniem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unique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user-product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automatycznie analizuje sentyment opinii używając autorskiej implementacji bez zewnętrznych bibliotek, przypisując wynik liczbowy i kategorię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agreguje dane sentymentu dla każdego produktu, przechowując średni wynik i liczby opinii w każdej kategorii.</a:t>
            </a:r>
          </a:p>
          <a:p>
            <a:pPr algn="l">
              <a:lnSpc>
                <a:spcPts val="4249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Uzasadnienie metodyki: 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Autorska implementacja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pełną kontrolę nad algorytmem i eliminuje zależności od zewnętrznych bibliotek, co zwiększa bezpieczeństwo i wydajność systemu. Użycie predefiniowanych słowników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obsługą negacji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intensifikatorów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pozwala na precyzyjną analizę kontekstu opinii. System automatycznie aktualizuje analizę sentymentu przy dodawaniu nowych opinii przez sygnały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zapewniając real-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ranking produktów według satysfakcji klientów.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6795</Words>
  <Application>Microsoft Office PowerPoint</Application>
  <PresentationFormat>Niestandardowy</PresentationFormat>
  <Paragraphs>265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4" baseType="lpstr">
      <vt:lpstr>Cambria Math</vt:lpstr>
      <vt:lpstr>Arial</vt:lpstr>
      <vt:lpstr>Calibri</vt:lpstr>
      <vt:lpstr>Poppins Bold</vt:lpstr>
      <vt:lpstr>Poppins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Piotr Smola</cp:lastModifiedBy>
  <cp:revision>82</cp:revision>
  <dcterms:created xsi:type="dcterms:W3CDTF">2006-08-16T00:00:00Z</dcterms:created>
  <dcterms:modified xsi:type="dcterms:W3CDTF">2025-06-07T17:17:52Z</dcterms:modified>
  <dc:identifier>DAGpF9nd0Ps</dc:identifier>
</cp:coreProperties>
</file>